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98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9" r:id="rId11"/>
    <p:sldId id="310" r:id="rId12"/>
    <p:sldId id="312" r:id="rId13"/>
    <p:sldId id="311" r:id="rId14"/>
    <p:sldId id="313" r:id="rId15"/>
    <p:sldId id="315" r:id="rId16"/>
    <p:sldId id="314" r:id="rId17"/>
    <p:sldId id="308" r:id="rId18"/>
    <p:sldId id="317" r:id="rId19"/>
    <p:sldId id="318" r:id="rId20"/>
    <p:sldId id="299" r:id="rId21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3"/>
      <p:italic r:id="rId24"/>
    </p:embeddedFont>
    <p:embeddedFont>
      <p:font typeface="Exo 2" panose="02010600030101010101" charset="0"/>
      <p:regular r:id="rId25"/>
      <p:bold r:id="rId26"/>
      <p:italic r:id="rId27"/>
      <p:boldItalic r:id="rId28"/>
    </p:embeddedFont>
    <p:embeddedFont>
      <p:font typeface="Roboto Condensed" panose="02010600030101010101" charset="0"/>
      <p:regular r:id="rId29"/>
      <p:bold r:id="rId30"/>
      <p:italic r:id="rId31"/>
      <p:boldItalic r:id="rId32"/>
    </p:embeddedFont>
    <p:embeddedFont>
      <p:font typeface="Roboto Condensed Light" panose="02010600030101010101" charset="0"/>
      <p:regular r:id="rId33"/>
      <p:bold r:id="rId34"/>
      <p:italic r:id="rId35"/>
      <p:boldItalic r:id="rId36"/>
    </p:embeddedFont>
    <p:embeddedFont>
      <p:font typeface="Squada One" panose="02010600030101010101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60B729-53AC-4D47-82C1-E0D7E01457DA}">
  <a:tblStyle styleId="{1B60B729-53AC-4D47-82C1-E0D7E01457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479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482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69" r:id="rId3"/>
    <p:sldLayoutId id="2147483670" r:id="rId4"/>
    <p:sldLayoutId id="2147483671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foursquare.com/docs/build-with-foursquare/categories/" TargetMode="External"/><Relationship Id="rId2" Type="http://schemas.openxmlformats.org/officeDocument/2006/relationships/hyperlink" Target="https://en.wikipedia.org/wiki/Sugar_Land,_Texas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cikit-learn.org/stable/auto_examples/cluster/plot_kmeans_silhouette_analysis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wangdeming@gmail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acebook.com/wangdeming/" TargetMode="External"/><Relationship Id="rId4" Type="http://schemas.openxmlformats.org/officeDocument/2006/relationships/hyperlink" Target="https://www.linkedin.com/in/deming-wang-16011611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3689291" y="2995171"/>
            <a:ext cx="4352100" cy="1391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Deming Wang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Nov. 30th, 2020</a:t>
            </a:r>
            <a:endParaRPr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228010" y="472624"/>
            <a:ext cx="6886800" cy="3451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Predicting Location of A New Asian Restaurant in Southwest Houston</a:t>
            </a:r>
            <a:r>
              <a:rPr lang="en-US" sz="4000" dirty="0">
                <a:latin typeface="Times New Roman" panose="02020603050405020304" pitchFamily="18" charset="0"/>
                <a:ea typeface="MS Mincho" panose="02020609040205080304" pitchFamily="49" charset="-128"/>
              </a:rPr>
              <a:t>,</a:t>
            </a:r>
            <a:r>
              <a:rPr lang="zh-CN" altLang="en-US" sz="40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ea typeface="MS Mincho" panose="02020609040205080304" pitchFamily="49" charset="-128"/>
              </a:rPr>
              <a:t>TX</a:t>
            </a:r>
            <a:br>
              <a:rPr lang="en-US" sz="4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b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Applied Data Science Capstone by IBM/Coursera</a:t>
            </a:r>
            <a:b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endParaRPr lang="en-US" sz="40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7ABD8-A755-410C-985B-1075EDBA2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050" y="352850"/>
            <a:ext cx="8181576" cy="581573"/>
          </a:xfrm>
        </p:spPr>
        <p:txBody>
          <a:bodyPr/>
          <a:lstStyle/>
          <a:p>
            <a:pPr algn="l"/>
            <a:r>
              <a:rPr lang="en-US" dirty="0"/>
              <a:t>4. Clustering restaurants in 65x65 grid and 20 clusters</a:t>
            </a:r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EDD8A7EA-3AC6-48CF-BCA6-1A84D6766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170" y="1177878"/>
            <a:ext cx="528161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4636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0AFC7C0D-DFC6-46C7-9C22-6965B9783017}"/>
              </a:ext>
            </a:extLst>
          </p:cNvPr>
          <p:cNvSpPr txBox="1">
            <a:spLocks/>
          </p:cNvSpPr>
          <p:nvPr/>
        </p:nvSpPr>
        <p:spPr>
          <a:xfrm>
            <a:off x="521909" y="352850"/>
            <a:ext cx="8168227" cy="34796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/>
            <a:r>
              <a:rPr lang="en-US" sz="1800" dirty="0">
                <a:latin typeface="Roboto Condensed Light" panose="02010600030101010101" charset="0"/>
                <a:ea typeface="Roboto Condensed Light" panose="02010600030101010101" charset="0"/>
              </a:rPr>
              <a:t>Top 5 Most Common Restaurants in each cluster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6ED16F-F526-4CFD-BBDF-3B4DB128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315397"/>
              </p:ext>
            </p:extLst>
          </p:nvPr>
        </p:nvGraphicFramePr>
        <p:xfrm>
          <a:off x="1112524" y="990938"/>
          <a:ext cx="6918951" cy="3471768"/>
        </p:xfrm>
        <a:graphic>
          <a:graphicData uri="http://schemas.openxmlformats.org/drawingml/2006/table">
            <a:tbl>
              <a:tblPr firstRow="1" firstCol="1" bandRow="1">
                <a:tableStyleId>{1B60B729-53AC-4D47-82C1-E0D7E01457DA}</a:tableStyleId>
              </a:tblPr>
              <a:tblGrid>
                <a:gridCol w="531372">
                  <a:extLst>
                    <a:ext uri="{9D8B030D-6E8A-4147-A177-3AD203B41FA5}">
                      <a16:colId xmlns:a16="http://schemas.microsoft.com/office/drawing/2014/main" val="3153653492"/>
                    </a:ext>
                  </a:extLst>
                </a:gridCol>
                <a:gridCol w="1152366">
                  <a:extLst>
                    <a:ext uri="{9D8B030D-6E8A-4147-A177-3AD203B41FA5}">
                      <a16:colId xmlns:a16="http://schemas.microsoft.com/office/drawing/2014/main" val="2106300520"/>
                    </a:ext>
                  </a:extLst>
                </a:gridCol>
                <a:gridCol w="1324467">
                  <a:extLst>
                    <a:ext uri="{9D8B030D-6E8A-4147-A177-3AD203B41FA5}">
                      <a16:colId xmlns:a16="http://schemas.microsoft.com/office/drawing/2014/main" val="1314667673"/>
                    </a:ext>
                  </a:extLst>
                </a:gridCol>
                <a:gridCol w="1324467">
                  <a:extLst>
                    <a:ext uri="{9D8B030D-6E8A-4147-A177-3AD203B41FA5}">
                      <a16:colId xmlns:a16="http://schemas.microsoft.com/office/drawing/2014/main" val="3770252239"/>
                    </a:ext>
                  </a:extLst>
                </a:gridCol>
                <a:gridCol w="1324467">
                  <a:extLst>
                    <a:ext uri="{9D8B030D-6E8A-4147-A177-3AD203B41FA5}">
                      <a16:colId xmlns:a16="http://schemas.microsoft.com/office/drawing/2014/main" val="2447561220"/>
                    </a:ext>
                  </a:extLst>
                </a:gridCol>
                <a:gridCol w="1261812">
                  <a:extLst>
                    <a:ext uri="{9D8B030D-6E8A-4147-A177-3AD203B41FA5}">
                      <a16:colId xmlns:a16="http://schemas.microsoft.com/office/drawing/2014/main" val="4106490660"/>
                    </a:ext>
                  </a:extLst>
                </a:gridCol>
              </a:tblGrid>
              <a:tr h="23459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Cluster Labels</a:t>
                      </a:r>
                      <a:endParaRPr lang="en-US" sz="1000" b="1" dirty="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1st Most Common Venue</a:t>
                      </a:r>
                      <a:endParaRPr lang="en-US" sz="1000" b="1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2nd Most Common Venue</a:t>
                      </a:r>
                      <a:endParaRPr lang="en-US" sz="1000" b="1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3rd Most Common Venue</a:t>
                      </a:r>
                      <a:endParaRPr lang="en-US" sz="1000" b="1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4th Most Common Venue</a:t>
                      </a:r>
                      <a:endParaRPr lang="en-US" sz="1000" b="1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5th Most Common Venue</a:t>
                      </a:r>
                      <a:endParaRPr lang="en-US" sz="1000" b="1" dirty="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3970691616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0</a:t>
                      </a:r>
                      <a:endParaRPr lang="en-US" sz="1000" dirty="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Cafe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Vegetarian / Vegan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Eastern European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Gluten-free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German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1745505219"/>
                  </a:ext>
                </a:extLst>
              </a:tr>
              <a:tr h="18327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1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Asian Restaurant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Fast Food Restaurant</a:t>
                      </a:r>
                      <a:endParaRPr lang="en-US" sz="1000" dirty="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Mexican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Cafe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American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1827036788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2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Fast Food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Mexican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Cafe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Pakistani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American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2756119166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3</a:t>
                      </a:r>
                      <a:endParaRPr lang="en-US" sz="1000" dirty="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Food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Vegetarian / Vegan Restaurant</a:t>
                      </a:r>
                      <a:endParaRPr lang="en-US" sz="1000" dirty="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Halal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Gluten-free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German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1092151555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4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Mexican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Italian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Asian Restaurant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Food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Fast Food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3798297321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5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American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Fast Food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Mexican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Spanish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Cafe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2004009750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6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Indian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Fast Food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Middle Eastern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  <a:cs typeface="Arial"/>
                          <a:sym typeface="Arial"/>
                        </a:rPr>
                        <a:t>Asian Restaurant</a:t>
                      </a: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Cajun / Creole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4037771414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7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cap="none" dirty="0">
                          <a:solidFill>
                            <a:srgbClr val="FF0000"/>
                          </a:solidFill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  <a:cs typeface="Arial"/>
                          <a:sym typeface="Arial"/>
                        </a:rPr>
                        <a:t>Asian</a:t>
                      </a:r>
                      <a:r>
                        <a:rPr lang="en-US" sz="800" dirty="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FF0000"/>
                          </a:solidFill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  <a:cs typeface="Arial"/>
                          <a:sym typeface="Arial"/>
                        </a:rPr>
                        <a:t>Restaurant</a:t>
                      </a: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Fast Food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Cajun / Creole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Food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Cafe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2667911161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8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Cajun / Creole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cap="none" dirty="0">
                          <a:solidFill>
                            <a:srgbClr val="FF0000"/>
                          </a:solidFill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  <a:cs typeface="Arial"/>
                          <a:sym typeface="Arial"/>
                        </a:rPr>
                        <a:t>Asian Restaurant</a:t>
                      </a: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Fast Food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Vegetarian / Vegan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Eastern European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1843232352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9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Fast Food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cap="none" dirty="0">
                          <a:solidFill>
                            <a:srgbClr val="FF0000"/>
                          </a:solidFill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  <a:cs typeface="Arial"/>
                          <a:sym typeface="Arial"/>
                        </a:rPr>
                        <a:t>Asian Restaurant</a:t>
                      </a: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Mexican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Cafe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American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857016509"/>
                  </a:ext>
                </a:extLst>
              </a:tr>
              <a:tr h="18327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10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Italian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American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Indian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Fast Food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1220032546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11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Indian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American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Vegetarian / Vegan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Eastern European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2632264383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12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Cafe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Fast Food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Food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Caribbean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3314776282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13</a:t>
                      </a:r>
                      <a:endParaRPr lang="en-US" sz="1000" dirty="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Caribbean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Vegetarian / Vegan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Eastern European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Gluten-free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German Restaurant</a:t>
                      </a:r>
                      <a:endParaRPr lang="en-US" sz="1000" dirty="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2868541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940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0AFC7C0D-DFC6-46C7-9C22-6965B9783017}"/>
              </a:ext>
            </a:extLst>
          </p:cNvPr>
          <p:cNvSpPr txBox="1">
            <a:spLocks/>
          </p:cNvSpPr>
          <p:nvPr/>
        </p:nvSpPr>
        <p:spPr>
          <a:xfrm>
            <a:off x="521909" y="352850"/>
            <a:ext cx="8168227" cy="34796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/>
            <a:r>
              <a:rPr lang="en-US" dirty="0"/>
              <a:t>Top 5 Most Common Restaurants in clusters - continued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8BB977-E35E-4C66-B5A8-11046589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43671"/>
              </p:ext>
            </p:extLst>
          </p:nvPr>
        </p:nvGraphicFramePr>
        <p:xfrm>
          <a:off x="760888" y="1172901"/>
          <a:ext cx="7021500" cy="1600200"/>
        </p:xfrm>
        <a:graphic>
          <a:graphicData uri="http://schemas.openxmlformats.org/drawingml/2006/table">
            <a:tbl>
              <a:tblPr firstRow="1" firstCol="1" bandRow="1">
                <a:tableStyleId>{1B60B729-53AC-4D47-82C1-E0D7E01457DA}</a:tableStyleId>
              </a:tblPr>
              <a:tblGrid>
                <a:gridCol w="539249">
                  <a:extLst>
                    <a:ext uri="{9D8B030D-6E8A-4147-A177-3AD203B41FA5}">
                      <a16:colId xmlns:a16="http://schemas.microsoft.com/office/drawing/2014/main" val="1459585309"/>
                    </a:ext>
                  </a:extLst>
                </a:gridCol>
                <a:gridCol w="1169445">
                  <a:extLst>
                    <a:ext uri="{9D8B030D-6E8A-4147-A177-3AD203B41FA5}">
                      <a16:colId xmlns:a16="http://schemas.microsoft.com/office/drawing/2014/main" val="1257339960"/>
                    </a:ext>
                  </a:extLst>
                </a:gridCol>
                <a:gridCol w="1344097">
                  <a:extLst>
                    <a:ext uri="{9D8B030D-6E8A-4147-A177-3AD203B41FA5}">
                      <a16:colId xmlns:a16="http://schemas.microsoft.com/office/drawing/2014/main" val="3936809871"/>
                    </a:ext>
                  </a:extLst>
                </a:gridCol>
                <a:gridCol w="1344097">
                  <a:extLst>
                    <a:ext uri="{9D8B030D-6E8A-4147-A177-3AD203B41FA5}">
                      <a16:colId xmlns:a16="http://schemas.microsoft.com/office/drawing/2014/main" val="1994187419"/>
                    </a:ext>
                  </a:extLst>
                </a:gridCol>
                <a:gridCol w="1344097">
                  <a:extLst>
                    <a:ext uri="{9D8B030D-6E8A-4147-A177-3AD203B41FA5}">
                      <a16:colId xmlns:a16="http://schemas.microsoft.com/office/drawing/2014/main" val="4165105310"/>
                    </a:ext>
                  </a:extLst>
                </a:gridCol>
                <a:gridCol w="1280515">
                  <a:extLst>
                    <a:ext uri="{9D8B030D-6E8A-4147-A177-3AD203B41FA5}">
                      <a16:colId xmlns:a16="http://schemas.microsoft.com/office/drawing/2014/main" val="18154040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</a:rPr>
                        <a:t>Cluster Labels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</a:rPr>
                        <a:t>1st Most Common Venue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</a:rPr>
                        <a:t>2nd Most Common Venue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</a:rPr>
                        <a:t>3rd Most Common Venue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</a:rPr>
                        <a:t>4th Most Common Venue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</a:rPr>
                        <a:t>5th Most Common Venue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980267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Mexican Restaurant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Fast Food Restaurant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</a:rPr>
                        <a:t>Asian Restaurant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Cafe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American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378053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15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Middle Eastern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Vegetarian / Vegan Restaurant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Eastern European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Gluten-free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German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59600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Food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Fast Food Restaurant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Mexican Restaurant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Seafood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American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711427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Latin American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Fast Food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Vegetarian / Vegan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Eastern European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Gluten-free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926526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Seafood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Vegetarian / Vegan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Dumpling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Gluten-free Restaurant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German Restaurant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315992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19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Mediterranean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Afghan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Eastern European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Gluten-free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German Restaurant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41500077"/>
                  </a:ext>
                </a:extLst>
              </a:tr>
            </a:tbl>
          </a:graphicData>
        </a:graphic>
      </p:graphicFrame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D69BF53-4E99-4BC3-AB95-15558DDB46AE}"/>
              </a:ext>
            </a:extLst>
          </p:cNvPr>
          <p:cNvSpPr txBox="1">
            <a:spLocks/>
          </p:cNvSpPr>
          <p:nvPr/>
        </p:nvSpPr>
        <p:spPr>
          <a:xfrm>
            <a:off x="1094799" y="2847982"/>
            <a:ext cx="8168227" cy="12234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381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Asian restaurants are popular in west Houston area.</a:t>
            </a:r>
          </a:p>
          <a:p>
            <a:pPr marL="4381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Cluster 1 and 7 with Asian restaurants as 1</a:t>
            </a:r>
            <a:r>
              <a:rPr lang="en-US" sz="1200" baseline="300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st</a:t>
            </a:r>
            <a:r>
              <a:rPr lang="en-US" sz="12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 most common venues</a:t>
            </a:r>
          </a:p>
          <a:p>
            <a:pPr marL="4381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Cluster 8 and 9 with Asian restaurants as 2</a:t>
            </a:r>
            <a:r>
              <a:rPr lang="en-US" sz="1200" baseline="30000" dirty="0">
                <a:latin typeface="Roboto Condensed Light" panose="02010600030101010101" charset="0"/>
                <a:ea typeface="Roboto Condensed Light" panose="02010600030101010101" charset="0"/>
              </a:rPr>
              <a:t>nd</a:t>
            </a: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 most common venues</a:t>
            </a:r>
            <a:endParaRPr lang="en-US" sz="1200" dirty="0">
              <a:effectLst/>
              <a:latin typeface="Roboto Condensed Light" panose="02010600030101010101" charset="0"/>
              <a:ea typeface="Roboto Condensed Light" panose="02010600030101010101" charset="0"/>
            </a:endParaRPr>
          </a:p>
          <a:p>
            <a:pPr marL="152400"/>
            <a:endParaRPr lang="en-US" sz="1000" dirty="0">
              <a:latin typeface="Roboto Condensed Light" panose="02010600030101010101" charset="0"/>
              <a:ea typeface="Roboto Condensed Light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49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0E5BB-8CD4-44CB-8A93-82378DF92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492" y="352850"/>
            <a:ext cx="6471659" cy="501480"/>
          </a:xfrm>
        </p:spPr>
        <p:txBody>
          <a:bodyPr/>
          <a:lstStyle/>
          <a:p>
            <a:pPr algn="l"/>
            <a:r>
              <a:rPr lang="en-US" dirty="0"/>
              <a:t>5. Discussion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4CF68A3-BF40-4FE0-9D7D-2188BDED1F9E}"/>
              </a:ext>
            </a:extLst>
          </p:cNvPr>
          <p:cNvSpPr txBox="1">
            <a:spLocks/>
          </p:cNvSpPr>
          <p:nvPr/>
        </p:nvSpPr>
        <p:spPr>
          <a:xfrm>
            <a:off x="707492" y="3972180"/>
            <a:ext cx="8168227" cy="12234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Restaurants in cluster 1</a:t>
            </a:r>
          </a:p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Popular categories with 33% Asian restaurants and 28.7% Fast food restaurant in west Houston. </a:t>
            </a:r>
          </a:p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Most restaurants in Sugar Land/Missouri City area are located along highway 59 and 6.</a:t>
            </a:r>
          </a:p>
          <a:p>
            <a:pPr marL="152400"/>
            <a:endParaRPr lang="en-US" sz="1000" dirty="0">
              <a:latin typeface="Roboto Condensed Light" panose="02010600030101010101" charset="0"/>
              <a:ea typeface="Roboto Condensed Light" panose="02010600030101010101" charset="0"/>
            </a:endParaRPr>
          </a:p>
        </p:txBody>
      </p:sp>
      <p:pic>
        <p:nvPicPr>
          <p:cNvPr id="11266" name="Picture 1">
            <a:extLst>
              <a:ext uri="{FF2B5EF4-FFF2-40B4-BE49-F238E27FC236}">
                <a16:creationId xmlns:a16="http://schemas.microsoft.com/office/drawing/2014/main" id="{F23B3E9E-9A5A-456E-A057-6376A0131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322" y="854330"/>
            <a:ext cx="2743200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1">
            <a:extLst>
              <a:ext uri="{FF2B5EF4-FFF2-40B4-BE49-F238E27FC236}">
                <a16:creationId xmlns:a16="http://schemas.microsoft.com/office/drawing/2014/main" id="{5D895156-BFC1-44EF-BA9C-B503315E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522" y="854330"/>
            <a:ext cx="3098325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4756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4CF68A3-BF40-4FE0-9D7D-2188BDED1F9E}"/>
              </a:ext>
            </a:extLst>
          </p:cNvPr>
          <p:cNvSpPr txBox="1">
            <a:spLocks/>
          </p:cNvSpPr>
          <p:nvPr/>
        </p:nvSpPr>
        <p:spPr>
          <a:xfrm>
            <a:off x="707492" y="3972181"/>
            <a:ext cx="8168227" cy="10403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Restaurants in cluster 7</a:t>
            </a:r>
          </a:p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 7, 78% restaurants are Asian restaurants: Hot spots for Asian food. Both Houston China town and Katy Asian town fall in this cluster</a:t>
            </a:r>
          </a:p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5 Asian restaurants in the plaza near Hight 6 and Austin Parkway in Sugar Land/Missouri City area. This is probably the best location for future Asian restaurant with the best traffic.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F0A4A1-528A-4A0F-B8D4-3CE38D9C08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id="{A8E1DDDC-E514-4B4C-91C9-E8590D3DD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097" y="352850"/>
            <a:ext cx="2892425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1">
            <a:extLst>
              <a:ext uri="{FF2B5EF4-FFF2-40B4-BE49-F238E27FC236}">
                <a16:creationId xmlns:a16="http://schemas.microsoft.com/office/drawing/2014/main" id="{2191D68C-808D-4155-B30A-158C944E0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522" y="352850"/>
            <a:ext cx="329565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631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4CF68A3-BF40-4FE0-9D7D-2188BDED1F9E}"/>
              </a:ext>
            </a:extLst>
          </p:cNvPr>
          <p:cNvSpPr txBox="1">
            <a:spLocks/>
          </p:cNvSpPr>
          <p:nvPr/>
        </p:nvSpPr>
        <p:spPr>
          <a:xfrm>
            <a:off x="707492" y="3972181"/>
            <a:ext cx="8168227" cy="10403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Restaurants in cluster 8</a:t>
            </a:r>
          </a:p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200" spc="-5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Only 6.7% Asian restaurants, and not many restaurants are observed from map.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F0A4A1-528A-4A0F-B8D4-3CE38D9C08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1">
            <a:extLst>
              <a:ext uri="{FF2B5EF4-FFF2-40B4-BE49-F238E27FC236}">
                <a16:creationId xmlns:a16="http://schemas.microsoft.com/office/drawing/2014/main" id="{AC1310C0-1902-4D15-AC0D-E6B5FB5AA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37" y="352850"/>
            <a:ext cx="3206486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1">
            <a:extLst>
              <a:ext uri="{FF2B5EF4-FFF2-40B4-BE49-F238E27FC236}">
                <a16:creationId xmlns:a16="http://schemas.microsoft.com/office/drawing/2014/main" id="{3A932FE7-CFB9-4D9B-97FF-67D23F6AD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523" y="352850"/>
            <a:ext cx="3280716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425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4CF68A3-BF40-4FE0-9D7D-2188BDED1F9E}"/>
              </a:ext>
            </a:extLst>
          </p:cNvPr>
          <p:cNvSpPr txBox="1">
            <a:spLocks/>
          </p:cNvSpPr>
          <p:nvPr/>
        </p:nvSpPr>
        <p:spPr>
          <a:xfrm>
            <a:off x="707492" y="3972181"/>
            <a:ext cx="8168227" cy="10403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Restaurants in cluster 9</a:t>
            </a:r>
          </a:p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P</a:t>
            </a:r>
            <a:r>
              <a:rPr lang="x-none" sz="1200" dirty="0">
                <a:latin typeface="Roboto Condensed Light" panose="02010600030101010101" charset="0"/>
                <a:ea typeface="Roboto Condensed Light" panose="02010600030101010101" charset="0"/>
              </a:rPr>
              <a:t>opular</a:t>
            </a: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 in West Houston</a:t>
            </a:r>
            <a:r>
              <a:rPr lang="x-none" sz="1200" dirty="0">
                <a:latin typeface="Roboto Condensed Light" panose="02010600030101010101" charset="0"/>
                <a:ea typeface="Roboto Condensed Light" panose="02010600030101010101" charset="0"/>
              </a:rPr>
              <a:t>. </a:t>
            </a:r>
            <a:endParaRPr lang="en-US" sz="1200" dirty="0">
              <a:latin typeface="Roboto Condensed Light" panose="02010600030101010101" charset="0"/>
              <a:ea typeface="Roboto Condensed Light" panose="02010600030101010101" charset="0"/>
            </a:endParaRPr>
          </a:p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x-none" sz="1200" dirty="0">
                <a:latin typeface="Roboto Condensed Light" panose="02010600030101010101" charset="0"/>
                <a:ea typeface="Roboto Condensed Light" panose="02010600030101010101" charset="0"/>
              </a:rPr>
              <a:t>60.4% Fast food restaurants and 11.6% Asian restaurants</a:t>
            </a:r>
            <a:endParaRPr lang="en-US" sz="1200" dirty="0">
              <a:latin typeface="Roboto Condensed Light" panose="02010600030101010101" charset="0"/>
              <a:ea typeface="Roboto Condensed Light" panose="02010600030101010101" charset="0"/>
            </a:endParaRPr>
          </a:p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x-none" sz="1200" dirty="0">
                <a:latin typeface="Roboto Condensed Light" panose="02010600030101010101" charset="0"/>
                <a:ea typeface="Roboto Condensed Light" panose="02010600030101010101" charset="0"/>
              </a:rPr>
              <a:t>All these restaurants are </a:t>
            </a: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mainly </a:t>
            </a:r>
            <a:r>
              <a:rPr lang="x-none" sz="1200" dirty="0">
                <a:latin typeface="Roboto Condensed Light" panose="02010600030101010101" charset="0"/>
                <a:ea typeface="Roboto Condensed Light" panose="02010600030101010101" charset="0"/>
              </a:rPr>
              <a:t>located along highwa</a:t>
            </a: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y 6 in Sugar Land/Missouri area.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F0A4A1-528A-4A0F-B8D4-3CE38D9C08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7" name="Picture 1">
            <a:extLst>
              <a:ext uri="{FF2B5EF4-FFF2-40B4-BE49-F238E27FC236}">
                <a16:creationId xmlns:a16="http://schemas.microsoft.com/office/drawing/2014/main" id="{8A508F71-A37C-4D3C-A42B-D86B67F59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297" y="351177"/>
            <a:ext cx="2689225" cy="345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1">
            <a:extLst>
              <a:ext uri="{FF2B5EF4-FFF2-40B4-BE49-F238E27FC236}">
                <a16:creationId xmlns:a16="http://schemas.microsoft.com/office/drawing/2014/main" id="{1A5AEF9D-12FA-4E23-A043-0739951A0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522" y="376908"/>
            <a:ext cx="3486150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7098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574FA-0E21-4992-BF9B-3F1E6B400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050" y="1067911"/>
            <a:ext cx="7680992" cy="3637577"/>
          </a:xfrm>
        </p:spPr>
        <p:txBody>
          <a:bodyPr/>
          <a:lstStyle/>
          <a:p>
            <a:r>
              <a:rPr lang="en-US" sz="1800" dirty="0">
                <a:latin typeface="Roboto Condensed Light" panose="02010600030101010101" charset="0"/>
                <a:ea typeface="Roboto Condensed Light" panose="02010600030101010101" charset="0"/>
              </a:rPr>
              <a:t>C</a:t>
            </a:r>
            <a:r>
              <a:rPr lang="en-US" sz="18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onsidering the percentage/number of restaurants in each cluster, cluster 1,7,and 9 seem to be the best clusters for a new Asian restaurant in Sugar Land/Missouri City area. </a:t>
            </a:r>
          </a:p>
          <a:p>
            <a:r>
              <a:rPr lang="en-US" sz="18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Most of restaurants in </a:t>
            </a:r>
            <a:r>
              <a:rPr lang="en-US" sz="180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cluster 1,7 and 9 </a:t>
            </a:r>
            <a:r>
              <a:rPr lang="en-US" sz="18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are opened along highway 59 and 6.</a:t>
            </a:r>
          </a:p>
          <a:p>
            <a:r>
              <a:rPr lang="en-US" sz="18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Cluster 7 has the highest percentage of Asian restaurants and covers Houston China town, Katy Asian Town and a plaza with 5 Asian restaurants near Highway 6 and Austin Pkwy in Sugar Land. Therefore that plaza or a nearby location in Sugar Land might be a perfect place for opening a new Asian restaurant </a:t>
            </a:r>
          </a:p>
          <a:p>
            <a:r>
              <a:rPr lang="en-US" sz="18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Cluster 1 and 9 areas are also suitable for a new Asian restaurant business and more challenges will be expected with high percentage of fast-food restaurants.</a:t>
            </a:r>
            <a:endParaRPr lang="en-US" dirty="0">
              <a:latin typeface="Roboto Condensed Light" panose="02010600030101010101" charset="0"/>
              <a:ea typeface="Roboto Condensed Light" panose="02010600030101010101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70CE79-2188-4B55-8260-BA94EAA9A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050" y="352850"/>
            <a:ext cx="6537101" cy="608271"/>
          </a:xfrm>
        </p:spPr>
        <p:txBody>
          <a:bodyPr/>
          <a:lstStyle/>
          <a:p>
            <a:pPr algn="l"/>
            <a:r>
              <a:rPr lang="en-US" dirty="0"/>
              <a:t>6. Conclusion</a:t>
            </a:r>
          </a:p>
        </p:txBody>
      </p:sp>
    </p:spTree>
    <p:extLst>
      <p:ext uri="{BB962C8B-B14F-4D97-AF65-F5344CB8AC3E}">
        <p14:creationId xmlns:p14="http://schemas.microsoft.com/office/powerpoint/2010/main" val="2736393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749B0F-90A3-487C-A935-EC354BC96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050" y="993913"/>
            <a:ext cx="8044750" cy="3796737"/>
          </a:xfrm>
        </p:spPr>
        <p:txBody>
          <a:bodyPr/>
          <a:lstStyle/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250"/>
              </a:spcAft>
              <a:buSzPct val="1000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Sugar Land, Wikipedia </a:t>
            </a:r>
            <a:r>
              <a:rPr lang="en-US" sz="1800" u="sng" dirty="0">
                <a:solidFill>
                  <a:srgbClr val="0000FF"/>
                </a:solidFill>
                <a:effectLst/>
                <a:latin typeface="Roboto Condensed Light" panose="02010600030101010101" charset="0"/>
                <a:ea typeface="Roboto Condensed Light" panose="02010600030101010101" charset="0"/>
                <a:hlinkClick r:id="rId2"/>
              </a:rPr>
              <a:t>https://en.wikipedia.org/wiki/Sugar_Land,_Texas</a:t>
            </a:r>
            <a:endParaRPr lang="en-US" sz="1800" dirty="0">
              <a:effectLst/>
              <a:latin typeface="Roboto Condensed Light" panose="02010600030101010101" charset="0"/>
              <a:ea typeface="Roboto Condensed Light" panose="02010600030101010101" charset="0"/>
            </a:endParaRP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250"/>
              </a:spcAft>
              <a:buSzPct val="1000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Missouri City, Wikipedia </a:t>
            </a:r>
            <a:r>
              <a:rPr lang="en-US" sz="1800" u="sng" dirty="0">
                <a:solidFill>
                  <a:schemeClr val="tx1"/>
                </a:solidFill>
                <a:effectLst/>
                <a:latin typeface="Roboto Condensed Light" panose="02010600030101010101" charset="0"/>
                <a:ea typeface="Roboto Condensed Light" panose="02010600030101010101" charset="0"/>
              </a:rPr>
              <a:t>https://en.wikipedia.org/wiki/Missouri_City,_Texas</a:t>
            </a:r>
            <a:endParaRPr lang="en-US" sz="1800" dirty="0">
              <a:solidFill>
                <a:schemeClr val="tx1"/>
              </a:solidFill>
              <a:effectLst/>
              <a:latin typeface="Roboto Condensed Light" panose="02010600030101010101" charset="0"/>
              <a:ea typeface="Roboto Condensed Light" panose="02010600030101010101" charset="0"/>
            </a:endParaRP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250"/>
              </a:spcAft>
              <a:buSzPct val="1000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Foursquare Venue Category Hierarchy </a:t>
            </a:r>
            <a:r>
              <a:rPr lang="en-US" sz="1800" u="sng" dirty="0">
                <a:solidFill>
                  <a:srgbClr val="0000FF"/>
                </a:solidFill>
                <a:effectLst/>
                <a:latin typeface="Roboto Condensed Light" panose="02010600030101010101" charset="0"/>
                <a:ea typeface="Roboto Condensed Light" panose="02010600030101010101" charset="0"/>
                <a:hlinkClick r:id="rId3"/>
              </a:rPr>
              <a:t>https://developer.foursquare.com/docs/build-with-foursquare/categories/</a:t>
            </a:r>
            <a:endParaRPr lang="en-US" sz="1800" dirty="0">
              <a:effectLst/>
              <a:latin typeface="Roboto Condensed Light" panose="02010600030101010101" charset="0"/>
              <a:ea typeface="Roboto Condensed Light" panose="02010600030101010101" charset="0"/>
            </a:endParaRP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250"/>
              </a:spcAft>
              <a:buSzPct val="1000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Selecting the number of clusters with silhouette analysis on K-Means clustering </a:t>
            </a:r>
            <a:r>
              <a:rPr lang="en-US" sz="1800" u="sng" dirty="0">
                <a:solidFill>
                  <a:srgbClr val="0000FF"/>
                </a:solidFill>
                <a:effectLst/>
                <a:latin typeface="Roboto Condensed Light" panose="02010600030101010101" charset="0"/>
                <a:ea typeface="Roboto Condensed Light" panose="02010600030101010101" charset="0"/>
                <a:hlinkClick r:id="rId4"/>
              </a:rPr>
              <a:t>https://scikit-learn.org/stable/auto_examples/cluster/plot_kmeans_silhouette_analysis.html</a:t>
            </a:r>
            <a:endParaRPr lang="en-US" sz="1800" dirty="0">
              <a:effectLst/>
              <a:latin typeface="Roboto Condensed Light" panose="02010600030101010101" charset="0"/>
              <a:ea typeface="Roboto Condensed Light" panose="02010600030101010101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dirty="0">
              <a:latin typeface="Roboto Condensed Light" panose="02010600030101010101" charset="0"/>
              <a:ea typeface="Roboto Condensed Light" panose="02010600030101010101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BD38-311C-4678-B463-82585ECCB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928874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C7B30A-6104-48DF-B0D6-78E34F267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CD917A-2DFF-40AB-AD3D-7179042F2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Link</a:t>
            </a:r>
          </a:p>
        </p:txBody>
      </p:sp>
    </p:spTree>
    <p:extLst>
      <p:ext uri="{BB962C8B-B14F-4D97-AF65-F5344CB8AC3E}">
        <p14:creationId xmlns:p14="http://schemas.microsoft.com/office/powerpoint/2010/main" val="2799472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70650" y="1002924"/>
            <a:ext cx="6919200" cy="3362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Clr>
                <a:schemeClr val="dk1"/>
              </a:buClr>
              <a:buNone/>
            </a:pPr>
            <a:r>
              <a:rPr lang="en-US" dirty="0">
                <a:solidFill>
                  <a:schemeClr val="dk1"/>
                </a:solidFill>
              </a:rPr>
              <a:t>This project aims at analyzing restaurant distribution in West Houston and targets to stakeholders who are interested in opening a new Asian restaurant in Southwest Houston – Sugar Land and Missouri City.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AutoNum type="arabicPeriod"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Restaurants are one of the most popular business in West Houston. For example, Houston China Town and Katy Asian Town.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AutoNum type="arabicPeriod"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No similar food town in Southwest Houston (Sugar Land &amp; Missouri City)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AutoNum type="arabicPeriod"/>
            </a:pPr>
            <a:endParaRPr lang="en-US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Font typeface="Roboto Condensed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Demand for authentic Asian food is expected to remain strong in near future</a:t>
            </a:r>
          </a:p>
          <a:p>
            <a:pPr>
              <a:buClr>
                <a:schemeClr val="dk1"/>
              </a:buClr>
              <a:buFont typeface="Roboto Condensed"/>
              <a:buAutoNum type="arabicPeriod"/>
            </a:pPr>
            <a:endParaRPr lang="en-US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Font typeface="Roboto Condensed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Predict potential location for a new Asian restaurant in Southwest Houston area.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AutoNum type="arabicPeriod"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870650" y="352850"/>
            <a:ext cx="6308501" cy="568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r>
              <a:rPr lang="en-US" altLang="zh-CN" dirty="0"/>
              <a:t>. Business Problem and Background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3530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1"/>
          <p:cNvSpPr txBox="1">
            <a:spLocks noGrp="1"/>
          </p:cNvSpPr>
          <p:nvPr>
            <p:ph type="subTitle" idx="1"/>
          </p:nvPr>
        </p:nvSpPr>
        <p:spPr>
          <a:xfrm>
            <a:off x="2152500" y="2254569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</a:t>
            </a:r>
            <a:r>
              <a:rPr lang="en" dirty="0"/>
              <a:t>or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hlinkClick r:id="rId3"/>
              </a:rPr>
              <a:t>   wangdeming@gmail.com</a:t>
            </a:r>
            <a:endParaRPr lang="en-US" dirty="0"/>
          </a:p>
        </p:txBody>
      </p:sp>
      <p:sp>
        <p:nvSpPr>
          <p:cNvPr id="598" name="Google Shape;598;p51"/>
          <p:cNvSpPr txBox="1">
            <a:spLocks noGrp="1"/>
          </p:cNvSpPr>
          <p:nvPr>
            <p:ph type="ctrTitle"/>
          </p:nvPr>
        </p:nvSpPr>
        <p:spPr>
          <a:xfrm flipH="1">
            <a:off x="1974150" y="84063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cxnSp>
        <p:nvCxnSpPr>
          <p:cNvPr id="599" name="Google Shape;599;p51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0" name="Google Shape;600;p51"/>
          <p:cNvGrpSpPr/>
          <p:nvPr/>
        </p:nvGrpSpPr>
        <p:grpSpPr>
          <a:xfrm>
            <a:off x="4729250" y="2732333"/>
            <a:ext cx="279476" cy="279476"/>
            <a:chOff x="1379798" y="1723250"/>
            <a:chExt cx="397887" cy="397887"/>
          </a:xfrm>
        </p:grpSpPr>
        <p:sp>
          <p:nvSpPr>
            <p:cNvPr id="601" name="Google Shape;601;p5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1">
              <a:hlinkClick r:id="rId4"/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51"/>
          <p:cNvGrpSpPr/>
          <p:nvPr/>
        </p:nvGrpSpPr>
        <p:grpSpPr>
          <a:xfrm>
            <a:off x="4237871" y="2707869"/>
            <a:ext cx="279490" cy="279476"/>
            <a:chOff x="266768" y="1721375"/>
            <a:chExt cx="397907" cy="397887"/>
          </a:xfrm>
        </p:grpSpPr>
        <p:sp>
          <p:nvSpPr>
            <p:cNvPr id="606" name="Google Shape;606;p5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51">
              <a:hlinkClick r:id="rId5"/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612" name="Google Shape;612;p51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6745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E1B015-C3D2-4569-BA99-F16A98CA0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050" y="981145"/>
            <a:ext cx="8061436" cy="3809505"/>
          </a:xfrm>
        </p:spPr>
        <p:txBody>
          <a:bodyPr/>
          <a:lstStyle/>
          <a:p>
            <a:r>
              <a:rPr lang="en-US" dirty="0"/>
              <a:t>Generate 1534 points around center (Latitude: 29.6589382 Longitude: -95.7276974) in West Houston area </a:t>
            </a:r>
          </a:p>
          <a:p>
            <a:endParaRPr lang="en-US" dirty="0"/>
          </a:p>
          <a:p>
            <a:r>
              <a:rPr lang="en-US" dirty="0"/>
              <a:t>Use point locations to download all restaurants data using Foursquare API with category under “Food” (id: 4d4b7105d754a06374d81259)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9CEE-3579-46D6-BB27-EF50577617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050" y="352850"/>
            <a:ext cx="6537101" cy="581573"/>
          </a:xfrm>
        </p:spPr>
        <p:txBody>
          <a:bodyPr/>
          <a:lstStyle/>
          <a:p>
            <a:pPr algn="l"/>
            <a:r>
              <a:rPr lang="en-US" dirty="0"/>
              <a:t>2. Data acquisition and cleaning</a:t>
            </a:r>
          </a:p>
        </p:txBody>
      </p:sp>
      <p:pic>
        <p:nvPicPr>
          <p:cNvPr id="1027" name="Picture 1">
            <a:extLst>
              <a:ext uri="{FF2B5EF4-FFF2-40B4-BE49-F238E27FC236}">
                <a16:creationId xmlns:a16="http://schemas.microsoft.com/office/drawing/2014/main" id="{B538B8D3-9FF7-47AE-970A-A590B9A0B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368" y="2187309"/>
            <a:ext cx="3200400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1">
            <a:extLst>
              <a:ext uri="{FF2B5EF4-FFF2-40B4-BE49-F238E27FC236}">
                <a16:creationId xmlns:a16="http://schemas.microsoft.com/office/drawing/2014/main" id="{627A23CA-3697-4ADB-9CDD-274D456D7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07" y="2187309"/>
            <a:ext cx="2651125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95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57493-CF9B-4F2B-9447-A10711C15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050" y="493909"/>
            <a:ext cx="7707690" cy="4358417"/>
          </a:xfrm>
        </p:spPr>
        <p:txBody>
          <a:bodyPr/>
          <a:lstStyle/>
          <a:p>
            <a:pPr marL="152400" indent="0" algn="ctr">
              <a:buNone/>
            </a:pPr>
            <a:r>
              <a:rPr lang="en-US" sz="1800" dirty="0"/>
              <a:t>3702 restaurant data downloaded in West Houston</a:t>
            </a:r>
          </a:p>
        </p:txBody>
      </p:sp>
      <p:pic>
        <p:nvPicPr>
          <p:cNvPr id="2051" name="Picture 1">
            <a:extLst>
              <a:ext uri="{FF2B5EF4-FFF2-40B4-BE49-F238E27FC236}">
                <a16:creationId xmlns:a16="http://schemas.microsoft.com/office/drawing/2014/main" id="{28325270-34E0-4C8A-8024-7775BEE6F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573" y="1391461"/>
            <a:ext cx="3910013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6258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5FE57-FA41-453A-8F5A-B755836DE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049" y="352850"/>
            <a:ext cx="7874551" cy="4399360"/>
          </a:xfrm>
        </p:spPr>
        <p:txBody>
          <a:bodyPr/>
          <a:lstStyle/>
          <a:p>
            <a:pPr marL="152400" indent="0">
              <a:buNone/>
            </a:pPr>
            <a:r>
              <a:rPr lang="en-US" sz="1800" dirty="0"/>
              <a:t>Combine restaurant categories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07CF51-6A58-4A04-9A38-A2AAF822A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509803"/>
              </p:ext>
            </p:extLst>
          </p:nvPr>
        </p:nvGraphicFramePr>
        <p:xfrm>
          <a:off x="3213485" y="818937"/>
          <a:ext cx="3921505" cy="3901866"/>
        </p:xfrm>
        <a:graphic>
          <a:graphicData uri="http://schemas.openxmlformats.org/drawingml/2006/table">
            <a:tbl>
              <a:tblPr>
                <a:tableStyleId>{1B60B729-53AC-4D47-82C1-E0D7E01457DA}</a:tableStyleId>
              </a:tblPr>
              <a:tblGrid>
                <a:gridCol w="1543992">
                  <a:extLst>
                    <a:ext uri="{9D8B030D-6E8A-4147-A177-3AD203B41FA5}">
                      <a16:colId xmlns:a16="http://schemas.microsoft.com/office/drawing/2014/main" val="3806222641"/>
                    </a:ext>
                  </a:extLst>
                </a:gridCol>
                <a:gridCol w="2377513">
                  <a:extLst>
                    <a:ext uri="{9D8B030D-6E8A-4147-A177-3AD203B41FA5}">
                      <a16:colId xmlns:a16="http://schemas.microsoft.com/office/drawing/2014/main" val="559801270"/>
                    </a:ext>
                  </a:extLst>
                </a:gridCol>
              </a:tblGrid>
              <a:tr h="1437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Original value</a:t>
                      </a:r>
                      <a:endParaRPr lang="en-US" sz="900" b="1" i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647" marR="6664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New value</a:t>
                      </a:r>
                      <a:endParaRPr lang="en-US" sz="900" b="1" i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647" marR="66647" marT="0" marB="0" anchor="ctr"/>
                </a:tc>
                <a:extLst>
                  <a:ext uri="{0D108BD9-81ED-4DB2-BD59-A6C34878D82A}">
                    <a16:rowId xmlns:a16="http://schemas.microsoft.com/office/drawing/2014/main" val="3160058940"/>
                  </a:ext>
                </a:extLst>
              </a:tr>
              <a:tr h="19192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[Empty]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647" marR="6664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Food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647" marR="66647" marT="0" marB="0" anchor="ctr"/>
                </a:tc>
                <a:extLst>
                  <a:ext uri="{0D108BD9-81ED-4DB2-BD59-A6C34878D82A}">
                    <a16:rowId xmlns:a16="http://schemas.microsoft.com/office/drawing/2014/main" val="321050378"/>
                  </a:ext>
                </a:extLst>
              </a:tr>
              <a:tr h="177726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Sandwich Place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Fried Chicken Joint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Pizza Place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Fish &amp; Chips Shop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Mac &amp; Cheese Joint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Breakfast Spot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Donut Shop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Food Truck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Bakery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Burger Joint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Bistro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Wings Joint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Bagel Shop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Snack Place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Hot Dog Joint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647" marR="6664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Fast Food Restaurant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647" marR="66647" marT="0" marB="0" anchor="ctr"/>
                </a:tc>
                <a:extLst>
                  <a:ext uri="{0D108BD9-81ED-4DB2-BD59-A6C34878D82A}">
                    <a16:rowId xmlns:a16="http://schemas.microsoft.com/office/drawing/2014/main" val="2958973781"/>
                  </a:ext>
                </a:extLst>
              </a:tr>
              <a:tr h="23696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Irish Pub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Gastropub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647" marR="6664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Pub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647" marR="66647" marT="0" marB="0" anchor="ctr"/>
                </a:tc>
                <a:extLst>
                  <a:ext uri="{0D108BD9-81ED-4DB2-BD59-A6C34878D82A}">
                    <a16:rowId xmlns:a16="http://schemas.microsoft.com/office/drawing/2014/main" val="3516451377"/>
                  </a:ext>
                </a:extLst>
              </a:tr>
              <a:tr h="106635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Creperie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BBQ Joint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Buffet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Café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Deli / Bodega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Steakhouse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Salad Place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Food Court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Soup Place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647" marR="6664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Cafe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647" marR="66647" marT="0" marB="0" anchor="ctr"/>
                </a:tc>
                <a:extLst>
                  <a:ext uri="{0D108BD9-81ED-4DB2-BD59-A6C34878D82A}">
                    <a16:rowId xmlns:a16="http://schemas.microsoft.com/office/drawing/2014/main" val="1054217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87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99F1E6-D4FF-4EF5-8441-6E12093D2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2026" y="352850"/>
            <a:ext cx="5308200" cy="1476000"/>
          </a:xfrm>
        </p:spPr>
        <p:txBody>
          <a:bodyPr/>
          <a:lstStyle/>
          <a:p>
            <a:pPr marL="152400" indent="0">
              <a:buNone/>
            </a:pPr>
            <a:r>
              <a:rPr lang="en-US" sz="1800" dirty="0"/>
              <a:t>Restaurant distribution in West Houston</a:t>
            </a:r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01F157EC-3818-4A76-9908-26F9D81D3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106" y="1032629"/>
            <a:ext cx="6427787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07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568F4C-4A73-447F-ACF4-D9E033799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049" y="921074"/>
            <a:ext cx="7714363" cy="771855"/>
          </a:xfrm>
        </p:spPr>
        <p:txBody>
          <a:bodyPr/>
          <a:lstStyle/>
          <a:p>
            <a:pPr marL="152400" indent="0">
              <a:buNone/>
            </a:pPr>
            <a:r>
              <a:rPr lang="en-US" sz="1800" dirty="0"/>
              <a:t>Divide West Houston area to N x N grid and run K-Means to cluster restaurants based on category. Repeat this if no optimal K parameter found.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F81949-051A-4FB0-8E0F-A7BA2E51D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050" y="352850"/>
            <a:ext cx="6537101" cy="568224"/>
          </a:xfrm>
        </p:spPr>
        <p:txBody>
          <a:bodyPr/>
          <a:lstStyle/>
          <a:p>
            <a:pPr algn="l"/>
            <a:r>
              <a:rPr lang="en-US" dirty="0"/>
              <a:t>3. Methodology</a:t>
            </a:r>
          </a:p>
        </p:txBody>
      </p:sp>
      <p:grpSp>
        <p:nvGrpSpPr>
          <p:cNvPr id="6" name="Google Shape;440;p47">
            <a:extLst>
              <a:ext uri="{FF2B5EF4-FFF2-40B4-BE49-F238E27FC236}">
                <a16:creationId xmlns:a16="http://schemas.microsoft.com/office/drawing/2014/main" id="{34742F02-3941-4064-A152-49A219AC6B8B}"/>
              </a:ext>
            </a:extLst>
          </p:cNvPr>
          <p:cNvGrpSpPr/>
          <p:nvPr/>
        </p:nvGrpSpPr>
        <p:grpSpPr>
          <a:xfrm>
            <a:off x="1148819" y="2713208"/>
            <a:ext cx="1873113" cy="1290901"/>
            <a:chOff x="720000" y="2341741"/>
            <a:chExt cx="2120585" cy="1442831"/>
          </a:xfrm>
        </p:grpSpPr>
        <p:sp>
          <p:nvSpPr>
            <p:cNvPr id="7" name="Google Shape;441;p47">
              <a:extLst>
                <a:ext uri="{FF2B5EF4-FFF2-40B4-BE49-F238E27FC236}">
                  <a16:creationId xmlns:a16="http://schemas.microsoft.com/office/drawing/2014/main" id="{26BD3220-DA53-4666-93CA-8E8105C6EFCF}"/>
                </a:ext>
              </a:extLst>
            </p:cNvPr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" name="Google Shape;442;p47">
              <a:extLst>
                <a:ext uri="{FF2B5EF4-FFF2-40B4-BE49-F238E27FC236}">
                  <a16:creationId xmlns:a16="http://schemas.microsoft.com/office/drawing/2014/main" id="{2F4E812B-A963-420D-8279-D49360B3F0C2}"/>
                </a:ext>
              </a:extLst>
            </p:cNvPr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43;p47">
              <a:extLst>
                <a:ext uri="{FF2B5EF4-FFF2-40B4-BE49-F238E27FC236}">
                  <a16:creationId xmlns:a16="http://schemas.microsoft.com/office/drawing/2014/main" id="{8565DB37-FD10-4A8A-B400-70B18C62246F}"/>
                </a:ext>
              </a:extLst>
            </p:cNvPr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" name="Google Shape;444;p47">
            <a:extLst>
              <a:ext uri="{FF2B5EF4-FFF2-40B4-BE49-F238E27FC236}">
                <a16:creationId xmlns:a16="http://schemas.microsoft.com/office/drawing/2014/main" id="{1EC33123-0613-4773-9184-3DCF858574B6}"/>
              </a:ext>
            </a:extLst>
          </p:cNvPr>
          <p:cNvGrpSpPr/>
          <p:nvPr/>
        </p:nvGrpSpPr>
        <p:grpSpPr>
          <a:xfrm rot="10800000" flipH="1">
            <a:off x="2699668" y="2071564"/>
            <a:ext cx="1873113" cy="1304427"/>
            <a:chOff x="720000" y="2341741"/>
            <a:chExt cx="2120585" cy="1457949"/>
          </a:xfrm>
        </p:grpSpPr>
        <p:sp>
          <p:nvSpPr>
            <p:cNvPr id="11" name="Google Shape;445;p47">
              <a:extLst>
                <a:ext uri="{FF2B5EF4-FFF2-40B4-BE49-F238E27FC236}">
                  <a16:creationId xmlns:a16="http://schemas.microsoft.com/office/drawing/2014/main" id="{6CD3E064-1FDD-4B6B-88D3-D542DC38A22B}"/>
                </a:ext>
              </a:extLst>
            </p:cNvPr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446;p47">
              <a:extLst>
                <a:ext uri="{FF2B5EF4-FFF2-40B4-BE49-F238E27FC236}">
                  <a16:creationId xmlns:a16="http://schemas.microsoft.com/office/drawing/2014/main" id="{C0052B6C-E8FE-437E-B27D-1803A9C4A0F3}"/>
                </a:ext>
              </a:extLst>
            </p:cNvPr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47;p47">
              <a:extLst>
                <a:ext uri="{FF2B5EF4-FFF2-40B4-BE49-F238E27FC236}">
                  <a16:creationId xmlns:a16="http://schemas.microsoft.com/office/drawing/2014/main" id="{18FDA216-E61D-4741-8B9F-E94E3DE362D6}"/>
                </a:ext>
              </a:extLst>
            </p:cNvPr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" name="Google Shape;448;p47">
            <a:extLst>
              <a:ext uri="{FF2B5EF4-FFF2-40B4-BE49-F238E27FC236}">
                <a16:creationId xmlns:a16="http://schemas.microsoft.com/office/drawing/2014/main" id="{AEE5F3C1-FA90-42CB-9DBB-64080A0F0A7B}"/>
              </a:ext>
            </a:extLst>
          </p:cNvPr>
          <p:cNvGrpSpPr/>
          <p:nvPr/>
        </p:nvGrpSpPr>
        <p:grpSpPr>
          <a:xfrm>
            <a:off x="4215083" y="2713208"/>
            <a:ext cx="1873113" cy="1290901"/>
            <a:chOff x="720000" y="2341741"/>
            <a:chExt cx="2120585" cy="1442831"/>
          </a:xfrm>
        </p:grpSpPr>
        <p:sp>
          <p:nvSpPr>
            <p:cNvPr id="15" name="Google Shape;449;p47">
              <a:extLst>
                <a:ext uri="{FF2B5EF4-FFF2-40B4-BE49-F238E27FC236}">
                  <a16:creationId xmlns:a16="http://schemas.microsoft.com/office/drawing/2014/main" id="{87A92331-2880-4D6F-B967-9F3FDA303A59}"/>
                </a:ext>
              </a:extLst>
            </p:cNvPr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50;p47">
              <a:extLst>
                <a:ext uri="{FF2B5EF4-FFF2-40B4-BE49-F238E27FC236}">
                  <a16:creationId xmlns:a16="http://schemas.microsoft.com/office/drawing/2014/main" id="{EBD2AD25-56AE-4F0E-B050-85C1DD0DEECF}"/>
                </a:ext>
              </a:extLst>
            </p:cNvPr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451;p47">
              <a:extLst>
                <a:ext uri="{FF2B5EF4-FFF2-40B4-BE49-F238E27FC236}">
                  <a16:creationId xmlns:a16="http://schemas.microsoft.com/office/drawing/2014/main" id="{DA0CE921-1603-4919-A72A-01343322E389}"/>
                </a:ext>
              </a:extLst>
            </p:cNvPr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" name="Google Shape;452;p47">
            <a:extLst>
              <a:ext uri="{FF2B5EF4-FFF2-40B4-BE49-F238E27FC236}">
                <a16:creationId xmlns:a16="http://schemas.microsoft.com/office/drawing/2014/main" id="{2F8AE496-8988-4DCC-96FB-66A90E854E21}"/>
              </a:ext>
            </a:extLst>
          </p:cNvPr>
          <p:cNvGrpSpPr/>
          <p:nvPr/>
        </p:nvGrpSpPr>
        <p:grpSpPr>
          <a:xfrm rot="10800000" flipH="1">
            <a:off x="5728088" y="2072559"/>
            <a:ext cx="1873113" cy="1304427"/>
            <a:chOff x="720000" y="2341741"/>
            <a:chExt cx="2120585" cy="1457949"/>
          </a:xfrm>
        </p:grpSpPr>
        <p:sp>
          <p:nvSpPr>
            <p:cNvPr id="19" name="Google Shape;453;p47">
              <a:extLst>
                <a:ext uri="{FF2B5EF4-FFF2-40B4-BE49-F238E27FC236}">
                  <a16:creationId xmlns:a16="http://schemas.microsoft.com/office/drawing/2014/main" id="{389B838E-A3EE-41A1-A063-C8B1F4908186}"/>
                </a:ext>
              </a:extLst>
            </p:cNvPr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54;p47">
              <a:extLst>
                <a:ext uri="{FF2B5EF4-FFF2-40B4-BE49-F238E27FC236}">
                  <a16:creationId xmlns:a16="http://schemas.microsoft.com/office/drawing/2014/main" id="{A3BD6158-FB73-46F2-AAE8-E7BC33B6B3D7}"/>
                </a:ext>
              </a:extLst>
            </p:cNvPr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455;p47">
              <a:extLst>
                <a:ext uri="{FF2B5EF4-FFF2-40B4-BE49-F238E27FC236}">
                  <a16:creationId xmlns:a16="http://schemas.microsoft.com/office/drawing/2014/main" id="{489F0AA5-744E-4344-A77F-611F72FFCEA9}"/>
                </a:ext>
              </a:extLst>
            </p:cNvPr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456;p47">
            <a:extLst>
              <a:ext uri="{FF2B5EF4-FFF2-40B4-BE49-F238E27FC236}">
                <a16:creationId xmlns:a16="http://schemas.microsoft.com/office/drawing/2014/main" id="{8C68EA32-7D12-402A-ACE8-C66487C1B812}"/>
              </a:ext>
            </a:extLst>
          </p:cNvPr>
          <p:cNvSpPr/>
          <p:nvPr/>
        </p:nvSpPr>
        <p:spPr>
          <a:xfrm>
            <a:off x="7204906" y="3198311"/>
            <a:ext cx="788700" cy="798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57;p47">
            <a:extLst>
              <a:ext uri="{FF2B5EF4-FFF2-40B4-BE49-F238E27FC236}">
                <a16:creationId xmlns:a16="http://schemas.microsoft.com/office/drawing/2014/main" id="{83E9A9D3-7E61-4573-B9D0-822C2A129097}"/>
              </a:ext>
            </a:extLst>
          </p:cNvPr>
          <p:cNvSpPr txBox="1"/>
          <p:nvPr/>
        </p:nvSpPr>
        <p:spPr>
          <a:xfrm>
            <a:off x="1136947" y="343520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Area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" name="Google Shape;458;p47">
            <a:extLst>
              <a:ext uri="{FF2B5EF4-FFF2-40B4-BE49-F238E27FC236}">
                <a16:creationId xmlns:a16="http://schemas.microsoft.com/office/drawing/2014/main" id="{E7F886AC-5002-4EEB-8CF6-78B0D5A194B0}"/>
              </a:ext>
            </a:extLst>
          </p:cNvPr>
          <p:cNvSpPr txBox="1"/>
          <p:nvPr/>
        </p:nvSpPr>
        <p:spPr>
          <a:xfrm>
            <a:off x="914801" y="411482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Devide West Houston area to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 x N Grid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Google Shape;459;p47">
            <a:extLst>
              <a:ext uri="{FF2B5EF4-FFF2-40B4-BE49-F238E27FC236}">
                <a16:creationId xmlns:a16="http://schemas.microsoft.com/office/drawing/2014/main" id="{5185DEEE-D44A-46E3-B11D-B3C6249BC041}"/>
              </a:ext>
            </a:extLst>
          </p:cNvPr>
          <p:cNvSpPr txBox="1"/>
          <p:nvPr/>
        </p:nvSpPr>
        <p:spPr>
          <a:xfrm>
            <a:off x="2704247" y="227835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Restaurants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6" name="Google Shape;460;p47">
            <a:extLst>
              <a:ext uri="{FF2B5EF4-FFF2-40B4-BE49-F238E27FC236}">
                <a16:creationId xmlns:a16="http://schemas.microsoft.com/office/drawing/2014/main" id="{76ADE8DA-86B5-4C04-B31A-D6C5F61FA9F2}"/>
              </a:ext>
            </a:extLst>
          </p:cNvPr>
          <p:cNvSpPr txBox="1"/>
          <p:nvPr/>
        </p:nvSpPr>
        <p:spPr>
          <a:xfrm>
            <a:off x="5687375" y="2285125"/>
            <a:ext cx="846916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Evaluate Model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7" name="Google Shape;461;p47">
            <a:extLst>
              <a:ext uri="{FF2B5EF4-FFF2-40B4-BE49-F238E27FC236}">
                <a16:creationId xmlns:a16="http://schemas.microsoft.com/office/drawing/2014/main" id="{4B054C86-F868-42A7-BD04-34F5E8ECF9C1}"/>
              </a:ext>
            </a:extLst>
          </p:cNvPr>
          <p:cNvSpPr txBox="1"/>
          <p:nvPr/>
        </p:nvSpPr>
        <p:spPr>
          <a:xfrm>
            <a:off x="4207822" y="343520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Run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Model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" name="Google Shape;462;p47">
            <a:extLst>
              <a:ext uri="{FF2B5EF4-FFF2-40B4-BE49-F238E27FC236}">
                <a16:creationId xmlns:a16="http://schemas.microsoft.com/office/drawing/2014/main" id="{86CEF8A5-A5F8-4B93-AA6E-FE087A84E375}"/>
              </a:ext>
            </a:extLst>
          </p:cNvPr>
          <p:cNvSpPr txBox="1"/>
          <p:nvPr/>
        </p:nvSpPr>
        <p:spPr>
          <a:xfrm>
            <a:off x="7204897" y="3428305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Predict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9" name="Google Shape;463;p47">
            <a:extLst>
              <a:ext uri="{FF2B5EF4-FFF2-40B4-BE49-F238E27FC236}">
                <a16:creationId xmlns:a16="http://schemas.microsoft.com/office/drawing/2014/main" id="{EB58D9F3-9795-401F-AEEA-19D00082649F}"/>
              </a:ext>
            </a:extLst>
          </p:cNvPr>
          <p:cNvSpPr txBox="1"/>
          <p:nvPr/>
        </p:nvSpPr>
        <p:spPr>
          <a:xfrm>
            <a:off x="3985676" y="411482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</a:t>
            </a: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 K-Means clustering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Google Shape;464;p47">
            <a:extLst>
              <a:ext uri="{FF2B5EF4-FFF2-40B4-BE49-F238E27FC236}">
                <a16:creationId xmlns:a16="http://schemas.microsoft.com/office/drawing/2014/main" id="{99B3558C-19FB-4958-A3AB-2BB284B557FD}"/>
              </a:ext>
            </a:extLst>
          </p:cNvPr>
          <p:cNvSpPr txBox="1"/>
          <p:nvPr/>
        </p:nvSpPr>
        <p:spPr>
          <a:xfrm>
            <a:off x="6982751" y="411482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Predict with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optimal K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" name="Google Shape;465;p47">
            <a:extLst>
              <a:ext uri="{FF2B5EF4-FFF2-40B4-BE49-F238E27FC236}">
                <a16:creationId xmlns:a16="http://schemas.microsoft.com/office/drawing/2014/main" id="{173A7AEE-31A7-42DF-8A21-F4EE013A13D3}"/>
              </a:ext>
            </a:extLst>
          </p:cNvPr>
          <p:cNvSpPr txBox="1"/>
          <p:nvPr/>
        </p:nvSpPr>
        <p:spPr>
          <a:xfrm>
            <a:off x="5485233" y="1607591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Identify optimal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K in model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" name="Google Shape;466;p47">
            <a:extLst>
              <a:ext uri="{FF2B5EF4-FFF2-40B4-BE49-F238E27FC236}">
                <a16:creationId xmlns:a16="http://schemas.microsoft.com/office/drawing/2014/main" id="{6A1EB0E7-1BEC-4B8E-B581-EDE52B412B95}"/>
              </a:ext>
            </a:extLst>
          </p:cNvPr>
          <p:cNvSpPr txBox="1"/>
          <p:nvPr/>
        </p:nvSpPr>
        <p:spPr>
          <a:xfrm>
            <a:off x="2476154" y="1586298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Assign area label to each restaurant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8940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A030FD-2BC9-4E4F-8A32-B5FF71685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422" y="352850"/>
            <a:ext cx="5308200" cy="1476000"/>
          </a:xfrm>
        </p:spPr>
        <p:txBody>
          <a:bodyPr/>
          <a:lstStyle/>
          <a:p>
            <a:pPr marL="152400" indent="0">
              <a:buNone/>
            </a:pPr>
            <a:r>
              <a:rPr lang="en-US" sz="1800" dirty="0"/>
              <a:t>Quick test with 18 x 18 grid.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Result: no clear trend to identify K using elbow method</a:t>
            </a:r>
          </a:p>
          <a:p>
            <a:pPr marL="152400" indent="0">
              <a:buNone/>
            </a:pPr>
            <a:r>
              <a:rPr lang="en-US" dirty="0"/>
              <a:t>             silhouette score (0.31) is too small to be acceptable.</a:t>
            </a:r>
          </a:p>
        </p:txBody>
      </p:sp>
      <p:pic>
        <p:nvPicPr>
          <p:cNvPr id="6146" name="Picture 1">
            <a:extLst>
              <a:ext uri="{FF2B5EF4-FFF2-40B4-BE49-F238E27FC236}">
                <a16:creationId xmlns:a16="http://schemas.microsoft.com/office/drawing/2014/main" id="{9C04917C-06F6-47CE-A616-A17EA00E0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1755057"/>
            <a:ext cx="3390900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90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EF7B7B-AB82-49C3-A1C6-1DD928B8A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397" y="352850"/>
            <a:ext cx="7127321" cy="1476000"/>
          </a:xfrm>
        </p:spPr>
        <p:txBody>
          <a:bodyPr/>
          <a:lstStyle/>
          <a:p>
            <a:pPr marL="152400" indent="0">
              <a:buNone/>
            </a:pPr>
            <a:r>
              <a:rPr lang="en-US" sz="1800" dirty="0"/>
              <a:t>Uncertainty test: test N from 10 to 70</a:t>
            </a:r>
          </a:p>
        </p:txBody>
      </p:sp>
      <p:pic>
        <p:nvPicPr>
          <p:cNvPr id="7170" name="Picture 1">
            <a:extLst>
              <a:ext uri="{FF2B5EF4-FFF2-40B4-BE49-F238E27FC236}">
                <a16:creationId xmlns:a16="http://schemas.microsoft.com/office/drawing/2014/main" id="{97F7CF9C-8B87-4E8C-8D77-49E45BE4C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81" y="739775"/>
            <a:ext cx="6421438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5E370C0-C466-4787-BA78-58A996C767E0}"/>
              </a:ext>
            </a:extLst>
          </p:cNvPr>
          <p:cNvSpPr txBox="1">
            <a:spLocks/>
          </p:cNvSpPr>
          <p:nvPr/>
        </p:nvSpPr>
        <p:spPr>
          <a:xfrm>
            <a:off x="655397" y="4405500"/>
            <a:ext cx="7914599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buFont typeface="Roboto Condensed Light"/>
              <a:buNone/>
            </a:pPr>
            <a:r>
              <a:rPr lang="en-US" dirty="0"/>
              <a:t>Run uncertainty test and select high silhouette score while keeping K small.  N=65/K=20 seems acceptable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095C10-81B8-46C3-8D5B-35D293F824DD}"/>
              </a:ext>
            </a:extLst>
          </p:cNvPr>
          <p:cNvSpPr/>
          <p:nvPr/>
        </p:nvSpPr>
        <p:spPr>
          <a:xfrm>
            <a:off x="5346236" y="1134657"/>
            <a:ext cx="246955" cy="3403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3339506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1148</Words>
  <Application>Microsoft Office PowerPoint</Application>
  <PresentationFormat>On-screen Show (16:9)</PresentationFormat>
  <Paragraphs>245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Roboto Condensed Light</vt:lpstr>
      <vt:lpstr>Exo 2</vt:lpstr>
      <vt:lpstr>Calibri Light</vt:lpstr>
      <vt:lpstr>Roboto Condensed</vt:lpstr>
      <vt:lpstr>Arial</vt:lpstr>
      <vt:lpstr>Times New Roman</vt:lpstr>
      <vt:lpstr>Squada One</vt:lpstr>
      <vt:lpstr>Tech Newsletter by Slidesgo</vt:lpstr>
      <vt:lpstr>Predicting Location of A New Asian Restaurant in Southwest Houston, TX  Applied Data Science Capstone by IBM/Coursera </vt:lpstr>
      <vt:lpstr>1. Business Problem and Background</vt:lpstr>
      <vt:lpstr>2. Data acquisition and cleaning</vt:lpstr>
      <vt:lpstr>PowerPoint Presentation</vt:lpstr>
      <vt:lpstr>PowerPoint Presentation</vt:lpstr>
      <vt:lpstr>PowerPoint Presentation</vt:lpstr>
      <vt:lpstr>3. Methodology</vt:lpstr>
      <vt:lpstr>PowerPoint Presentation</vt:lpstr>
      <vt:lpstr>PowerPoint Presentation</vt:lpstr>
      <vt:lpstr>4. Clustering restaurants in 65x65 grid and 20 clusters</vt:lpstr>
      <vt:lpstr>PowerPoint Presentation</vt:lpstr>
      <vt:lpstr>PowerPoint Presentation</vt:lpstr>
      <vt:lpstr>5. Discussion</vt:lpstr>
      <vt:lpstr>PowerPoint Presentation</vt:lpstr>
      <vt:lpstr>PowerPoint Presentation</vt:lpstr>
      <vt:lpstr>PowerPoint Presentation</vt:lpstr>
      <vt:lpstr>6. Conclusion</vt:lpstr>
      <vt:lpstr>References</vt:lpstr>
      <vt:lpstr>Github Link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dc:creator>wdm</dc:creator>
  <cp:lastModifiedBy>wdm</cp:lastModifiedBy>
  <cp:revision>44</cp:revision>
  <dcterms:modified xsi:type="dcterms:W3CDTF">2020-12-01T20:36:27Z</dcterms:modified>
</cp:coreProperties>
</file>